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61" r:id="rId3"/>
    <p:sldId id="265" r:id="rId4"/>
    <p:sldId id="257" r:id="rId5"/>
    <p:sldId id="258" r:id="rId6"/>
    <p:sldId id="259" r:id="rId7"/>
    <p:sldId id="262" r:id="rId8"/>
    <p:sldId id="260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  <p:sldId id="282" r:id="rId24"/>
    <p:sldId id="278" r:id="rId25"/>
    <p:sldId id="283" r:id="rId26"/>
    <p:sldId id="284" r:id="rId27"/>
    <p:sldId id="285" r:id="rId28"/>
    <p:sldId id="281" r:id="rId29"/>
    <p:sldId id="286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6DB26-4756-0140-81F5-B09876DA4F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A8005-D33D-4340-8656-C143F70F1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1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Undergraduate</a:t>
            </a:r>
            <a:r>
              <a:rPr lang="en-US" baseline="0" dirty="0" smtClean="0"/>
              <a:t> research opportunity program</a:t>
            </a:r>
          </a:p>
          <a:p>
            <a:r>
              <a:rPr lang="en-US" baseline="0" dirty="0" smtClean="0"/>
              <a:t>Bioscience undergraduate research skills and training</a:t>
            </a:r>
          </a:p>
          <a:p>
            <a:r>
              <a:rPr lang="en-US" dirty="0" smtClean="0"/>
              <a:t>Professional and academic</a:t>
            </a:r>
            <a:r>
              <a:rPr lang="en-US" baseline="0" dirty="0" smtClean="0"/>
              <a:t> conference endowment</a:t>
            </a:r>
          </a:p>
          <a:p>
            <a:r>
              <a:rPr lang="en-US" dirty="0" smtClean="0"/>
              <a:t>Clinical Undergraduate Research</a:t>
            </a:r>
            <a:r>
              <a:rPr lang="en-US" baseline="0" dirty="0" smtClean="0"/>
              <a:t> Experience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A8005-D33D-4340-8656-C143F70F1E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1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4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1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2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0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5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F46DC-CAD0-6644-8AFB-2F20E199D35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854E-D527-B049-9027-BF2BA1D14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k6jMom462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franlab.weebly.com/" TargetMode="External"/><Relationship Id="rId2" Type="http://schemas.openxmlformats.org/officeDocument/2006/relationships/hyperlink" Target="https://ebio.colorado.edu/index.php/people-faculty?view=employee&amp;id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vo.colorado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at CU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University of Colorado</a:t>
            </a:r>
          </a:p>
          <a:p>
            <a:r>
              <a:rPr lang="en-US" b="1" dirty="0" smtClean="0"/>
              <a:t>SASC Pre-Health</a:t>
            </a:r>
          </a:p>
          <a:p>
            <a:r>
              <a:rPr lang="en-US" b="1" dirty="0" smtClean="0"/>
              <a:t>2/6/15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576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Faculty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symposiums and colloquia to meet professors, researchers and graduate students</a:t>
            </a:r>
          </a:p>
          <a:p>
            <a:endParaRPr lang="en-US" dirty="0" smtClean="0"/>
          </a:p>
          <a:p>
            <a:r>
              <a:rPr lang="en-US" dirty="0" smtClean="0"/>
              <a:t>Tell them about yourself and what you are interested</a:t>
            </a:r>
          </a:p>
          <a:p>
            <a:r>
              <a:rPr lang="fr-FR" dirty="0" smtClean="0"/>
              <a:t>Don’</a:t>
            </a:r>
            <a:r>
              <a:rPr lang="en-US" dirty="0" smtClean="0"/>
              <a:t>t be shy and ask them about their research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better if you meet with them first</a:t>
            </a:r>
          </a:p>
          <a:p>
            <a:r>
              <a:rPr lang="en-US" dirty="0" smtClean="0"/>
              <a:t>Avoid emailing/calling faculty you don’t know </a:t>
            </a:r>
          </a:p>
          <a:p>
            <a:r>
              <a:rPr lang="en-US" dirty="0" smtClean="0"/>
              <a:t>They are happy to talk to you in person</a:t>
            </a:r>
          </a:p>
          <a:p>
            <a:r>
              <a:rPr lang="en-US" dirty="0" smtClean="0"/>
              <a:t>Find their office hours </a:t>
            </a:r>
            <a:r>
              <a:rPr lang="en-US" dirty="0" err="1" smtClean="0"/>
              <a:t>andintroduce</a:t>
            </a:r>
            <a:r>
              <a:rPr lang="en-US" dirty="0" smtClean="0"/>
              <a:t> yourself after an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96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them once you have established a relationship. </a:t>
            </a:r>
          </a:p>
          <a:p>
            <a:r>
              <a:rPr lang="en-US" dirty="0" smtClean="0"/>
              <a:t>Write a formal email showing your desire to work or volunteer in their lab</a:t>
            </a:r>
          </a:p>
          <a:p>
            <a:r>
              <a:rPr lang="en-US" dirty="0" smtClean="0"/>
              <a:t>Include your resume and any accomplishments/awards in the email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1438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lab meetings if the professor has that set up</a:t>
            </a:r>
          </a:p>
          <a:p>
            <a:r>
              <a:rPr lang="en-US" dirty="0" smtClean="0"/>
              <a:t>Ask the professor if you can volunteer</a:t>
            </a:r>
          </a:p>
          <a:p>
            <a:r>
              <a:rPr lang="en-US" dirty="0" smtClean="0"/>
              <a:t>Professors will observe whether you can finish simple tasks and how well you work with others</a:t>
            </a:r>
          </a:p>
          <a:p>
            <a:r>
              <a:rPr lang="en-US" dirty="0" smtClean="0"/>
              <a:t>Tell the professor you are interested in working with him/her in the future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29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that you have established a relationship with a faculty member, you are ready to do your own research!</a:t>
            </a:r>
          </a:p>
          <a:p>
            <a:r>
              <a:rPr lang="en-US" dirty="0" smtClean="0"/>
              <a:t>Have a specific question in mind</a:t>
            </a:r>
          </a:p>
          <a:p>
            <a:r>
              <a:rPr lang="en-US" dirty="0" smtClean="0"/>
              <a:t>The research topic or question must not take more than a summer or two semesters to complete</a:t>
            </a:r>
          </a:p>
          <a:p>
            <a:r>
              <a:rPr lang="en-US" dirty="0" smtClean="0"/>
              <a:t>Make sure all the equipments you will need for your research are found in the lab</a:t>
            </a:r>
          </a:p>
          <a:p>
            <a:r>
              <a:rPr lang="en-US" dirty="0" smtClean="0"/>
              <a:t>You are ready to do your research!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2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is extensive and requires time and resources</a:t>
            </a:r>
          </a:p>
          <a:p>
            <a:r>
              <a:rPr lang="en-US" dirty="0" smtClean="0"/>
              <a:t>Fortunately, there are many resources on campus to help you cover the expenses</a:t>
            </a:r>
          </a:p>
          <a:p>
            <a:r>
              <a:rPr lang="en-US" dirty="0" smtClean="0"/>
              <a:t>Preparing early is the key to getting a grant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72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of grants</a:t>
            </a:r>
          </a:p>
          <a:p>
            <a:pPr lvl="1"/>
            <a:r>
              <a:rPr lang="en-US" dirty="0" smtClean="0"/>
              <a:t>UROP</a:t>
            </a:r>
          </a:p>
          <a:p>
            <a:pPr lvl="1"/>
            <a:r>
              <a:rPr lang="en-US" dirty="0" smtClean="0"/>
              <a:t>BURST</a:t>
            </a:r>
          </a:p>
          <a:p>
            <a:pPr lvl="1"/>
            <a:r>
              <a:rPr lang="en-US" dirty="0" smtClean="0"/>
              <a:t>CURE</a:t>
            </a:r>
          </a:p>
          <a:p>
            <a:pPr lvl="1"/>
            <a:r>
              <a:rPr lang="en-US" dirty="0" smtClean="0"/>
              <a:t>PACE</a:t>
            </a:r>
          </a:p>
          <a:p>
            <a:pPr lvl="1"/>
            <a:r>
              <a:rPr lang="en-US" dirty="0" smtClean="0"/>
              <a:t>Conference Travel</a:t>
            </a:r>
          </a:p>
          <a:p>
            <a:pPr lvl="1"/>
            <a:r>
              <a:rPr lang="en-US" dirty="0" smtClean="0"/>
              <a:t>HERBST Program of humanities for engineering students</a:t>
            </a:r>
          </a:p>
          <a:p>
            <a:pPr lvl="1"/>
            <a:r>
              <a:rPr lang="en-US" dirty="0" smtClean="0"/>
              <a:t>Engineering Active Learning Program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UROP</a:t>
            </a:r>
          </a:p>
          <a:p>
            <a:pPr lvl="1"/>
            <a:r>
              <a:rPr lang="en-US" dirty="0" smtClean="0"/>
              <a:t>Funds for science and non-science majors</a:t>
            </a:r>
          </a:p>
          <a:p>
            <a:pPr lvl="1"/>
            <a:r>
              <a:rPr lang="en-US" dirty="0" smtClean="0"/>
              <a:t>Work can be scholarly or creative</a:t>
            </a:r>
          </a:p>
          <a:p>
            <a:pPr lvl="1"/>
            <a:r>
              <a:rPr lang="en-US" dirty="0" smtClean="0"/>
              <a:t>Individual and team grants available</a:t>
            </a:r>
          </a:p>
          <a:p>
            <a:pPr lvl="1"/>
            <a:r>
              <a:rPr lang="en-US" dirty="0" smtClean="0"/>
              <a:t>Research can be conducted of Boulder campus</a:t>
            </a:r>
          </a:p>
          <a:p>
            <a:pPr lvl="2"/>
            <a:r>
              <a:rPr lang="en-US" dirty="0" smtClean="0"/>
              <a:t>NIST</a:t>
            </a:r>
          </a:p>
          <a:p>
            <a:pPr lvl="2"/>
            <a:r>
              <a:rPr lang="en-US" dirty="0" smtClean="0"/>
              <a:t>Anschutz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0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UROP</a:t>
            </a:r>
          </a:p>
          <a:p>
            <a:r>
              <a:rPr lang="en-US" dirty="0" smtClean="0"/>
              <a:t>Difference between grants</a:t>
            </a:r>
          </a:p>
          <a:p>
            <a:pPr lvl="1"/>
            <a:r>
              <a:rPr lang="en-US" dirty="0" smtClean="0"/>
              <a:t>Assistantship and creative work </a:t>
            </a:r>
          </a:p>
          <a:p>
            <a:pPr lvl="2"/>
            <a:r>
              <a:rPr lang="en-US" dirty="0" smtClean="0"/>
              <a:t>800 or 500 dollars for academic year depending on type of work</a:t>
            </a:r>
          </a:p>
          <a:p>
            <a:pPr lvl="1"/>
            <a:r>
              <a:rPr lang="en-US" dirty="0" smtClean="0"/>
              <a:t>Team and individual work</a:t>
            </a:r>
          </a:p>
          <a:p>
            <a:pPr lvl="2"/>
            <a:r>
              <a:rPr lang="en-US" dirty="0" smtClean="0"/>
              <a:t>1200 for academic year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579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BURST</a:t>
            </a:r>
          </a:p>
          <a:p>
            <a:pPr lvl="1"/>
            <a:r>
              <a:rPr lang="en-US" dirty="0" smtClean="0"/>
              <a:t>Ranges 2000-2500 dollars </a:t>
            </a:r>
          </a:p>
          <a:p>
            <a:pPr lvl="1"/>
            <a:r>
              <a:rPr lang="en-US" dirty="0" smtClean="0"/>
              <a:t>Specific to science majors</a:t>
            </a:r>
          </a:p>
          <a:p>
            <a:pPr lvl="1"/>
            <a:r>
              <a:rPr lang="en-US" dirty="0" smtClean="0"/>
              <a:t>Students with no or little research experience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Explore: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 a faculty member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Contacting the faculty member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Applying for grants to do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Benefit and relevance of undergraduate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CURE</a:t>
            </a:r>
          </a:p>
          <a:p>
            <a:pPr lvl="1"/>
            <a:r>
              <a:rPr lang="en-US" dirty="0" smtClean="0"/>
              <a:t>Research limited to Anschutz</a:t>
            </a:r>
          </a:p>
          <a:p>
            <a:pPr lvl="1"/>
            <a:r>
              <a:rPr lang="en-US" dirty="0" smtClean="0"/>
              <a:t>Summer only</a:t>
            </a:r>
          </a:p>
          <a:p>
            <a:pPr lvl="1"/>
            <a:r>
              <a:rPr lang="en-US" dirty="0" smtClean="0"/>
              <a:t>Students can earn up to 2500 dollars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0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Conference Travel</a:t>
            </a:r>
          </a:p>
          <a:p>
            <a:pPr lvl="1"/>
            <a:r>
              <a:rPr lang="en-US" dirty="0" smtClean="0"/>
              <a:t>Students can request money to present their research outside of Colorado</a:t>
            </a:r>
          </a:p>
          <a:p>
            <a:pPr lvl="1"/>
            <a:r>
              <a:rPr lang="en-US" dirty="0" smtClean="0"/>
              <a:t>Expenses go toward travel and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85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UROP</a:t>
            </a:r>
          </a:p>
          <a:p>
            <a:pPr lvl="1"/>
            <a:r>
              <a:rPr lang="en-US" dirty="0" smtClean="0"/>
              <a:t>Application is relatively easy to complete</a:t>
            </a:r>
          </a:p>
          <a:p>
            <a:pPr lvl="1"/>
            <a:r>
              <a:rPr lang="en-US" dirty="0" smtClean="0"/>
              <a:t>Individual and team grants application due March 16, 2015 for summer to 2015 research</a:t>
            </a:r>
          </a:p>
          <a:p>
            <a:pPr lvl="1"/>
            <a:r>
              <a:rPr lang="en-US" dirty="0" smtClean="0"/>
              <a:t>Research assistantship and creative development grants due March 16 for summer 2015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98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most grants require you to work under a professor</a:t>
            </a:r>
          </a:p>
          <a:p>
            <a:r>
              <a:rPr lang="en-US" dirty="0" smtClean="0"/>
              <a:t>Most require an essay describing the work you will be doing </a:t>
            </a:r>
          </a:p>
          <a:p>
            <a:r>
              <a:rPr lang="en-US" dirty="0" smtClean="0"/>
              <a:t>Some ask specific question (1-page answer)</a:t>
            </a:r>
          </a:p>
          <a:p>
            <a:r>
              <a:rPr lang="en-US" dirty="0" smtClean="0"/>
              <a:t>Most require a timeline of your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70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applying:</a:t>
            </a:r>
          </a:p>
          <a:p>
            <a:pPr lvl="1"/>
            <a:r>
              <a:rPr lang="en-US" dirty="0" smtClean="0"/>
              <a:t>Meet with your professor to ensure project is not too broad</a:t>
            </a:r>
          </a:p>
          <a:p>
            <a:pPr lvl="1"/>
            <a:r>
              <a:rPr lang="en-US" dirty="0" smtClean="0"/>
              <a:t>Take the time to write the essay/prompts</a:t>
            </a:r>
          </a:p>
          <a:p>
            <a:pPr lvl="1"/>
            <a:r>
              <a:rPr lang="en-US" dirty="0" smtClean="0"/>
              <a:t>Edit the essays (give it to your professor or the graduate students beforehand).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early</a:t>
            </a:r>
          </a:p>
          <a:p>
            <a:r>
              <a:rPr lang="en-US" dirty="0" smtClean="0"/>
              <a:t>Meet with the staff from UROP</a:t>
            </a:r>
          </a:p>
          <a:p>
            <a:r>
              <a:rPr lang="en-US" dirty="0" smtClean="0"/>
              <a:t>UROP comes to SASC events!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32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students turn their research to honors thesis project</a:t>
            </a:r>
          </a:p>
          <a:p>
            <a:r>
              <a:rPr lang="en-US" dirty="0" smtClean="0"/>
              <a:t>Some publish their work in academic journal</a:t>
            </a:r>
          </a:p>
          <a:p>
            <a:r>
              <a:rPr lang="en-US" dirty="0" smtClean="0"/>
              <a:t>Other students end up working in same or different lab after graduating</a:t>
            </a:r>
          </a:p>
          <a:p>
            <a:r>
              <a:rPr lang="en-US" dirty="0" smtClean="0"/>
              <a:t>Can be rewarding and build your self-esteem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83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know the professor</a:t>
            </a:r>
          </a:p>
          <a:p>
            <a:pPr lvl="1"/>
            <a:r>
              <a:rPr lang="en-US" dirty="0" smtClean="0"/>
              <a:t>Professors will get to know you personally</a:t>
            </a:r>
          </a:p>
          <a:p>
            <a:pPr lvl="1"/>
            <a:r>
              <a:rPr lang="en-US" dirty="0" smtClean="0"/>
              <a:t>Great for letters of recommendation</a:t>
            </a:r>
          </a:p>
          <a:p>
            <a:pPr lvl="1"/>
            <a:r>
              <a:rPr lang="en-US" dirty="0" smtClean="0"/>
              <a:t>Advice on graduate students</a:t>
            </a:r>
          </a:p>
          <a:p>
            <a:pPr lvl="1"/>
            <a:r>
              <a:rPr lang="en-US" dirty="0" smtClean="0"/>
              <a:t>Connections to other professors, labs, universities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69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you are disciplined</a:t>
            </a:r>
          </a:p>
          <a:p>
            <a:r>
              <a:rPr lang="en-US" dirty="0" smtClean="0"/>
              <a:t>Required for graduate school</a:t>
            </a:r>
          </a:p>
          <a:p>
            <a:r>
              <a:rPr lang="en-US" dirty="0" smtClean="0"/>
              <a:t>Highly recommended by medical and other professional school</a:t>
            </a:r>
          </a:p>
          <a:p>
            <a:r>
              <a:rPr lang="en-US" dirty="0" smtClean="0"/>
              <a:t>Enhances your resume </a:t>
            </a:r>
          </a:p>
          <a:p>
            <a:r>
              <a:rPr lang="en-US" dirty="0" smtClean="0"/>
              <a:t>Experience for students interested in pharmaceutical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82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Finally, research is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4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6583363"/>
          </a:xfrm>
        </p:spPr>
        <p:txBody>
          <a:bodyPr>
            <a:normAutofit/>
          </a:bodyPr>
          <a:lstStyle/>
          <a:p>
            <a:r>
              <a:rPr lang="en-US" dirty="0" smtClean="0"/>
              <a:t>Finding Faculty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48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</a:t>
            </a:r>
            <a:r>
              <a:rPr lang="nl-NL" dirty="0" smtClean="0">
                <a:hlinkClick r:id="rId2"/>
              </a:rPr>
              <a:t>Qk6jMom462g</a:t>
            </a:r>
            <a:endParaRPr lang="nl-NL" dirty="0" smtClean="0"/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Finding a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a department’s website</a:t>
            </a:r>
          </a:p>
          <a:p>
            <a:r>
              <a:rPr lang="en-US" dirty="0" smtClean="0"/>
              <a:t>Click on faculty/people</a:t>
            </a:r>
          </a:p>
          <a:p>
            <a:r>
              <a:rPr lang="en-US" dirty="0" smtClean="0"/>
              <a:t>Most professors have their own lab websites</a:t>
            </a:r>
          </a:p>
          <a:p>
            <a:r>
              <a:rPr lang="en-US" dirty="0" smtClean="0"/>
              <a:t>Read and be familiar with their research and their graduate students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EBIO </a:t>
            </a:r>
            <a:r>
              <a:rPr lang="en-US" dirty="0" smtClean="0">
                <a:sym typeface="Wingdings"/>
              </a:rPr>
              <a:t> PEOPLE  PROFESSORS  ADAMS</a:t>
            </a:r>
          </a:p>
          <a:p>
            <a:pPr lvl="1"/>
            <a:r>
              <a:rPr lang="en-US" dirty="0" smtClean="0">
                <a:sym typeface="Wingdings"/>
              </a:rPr>
              <a:t>Under professor’s name, there is usually a link to their own personal lab website</a:t>
            </a:r>
          </a:p>
          <a:p>
            <a:pPr lvl="1"/>
            <a:r>
              <a:rPr lang="en-US" dirty="0" smtClean="0"/>
              <a:t>Can be university website or hosted by an outside web-hosting service such as </a:t>
            </a:r>
            <a:r>
              <a:rPr lang="en-US" dirty="0" err="1" smtClean="0"/>
              <a:t>weebly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Faculty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>
                <a:hlinkClick r:id="rId2"/>
              </a:rPr>
              <a:t>https://ebio.colorado.edu/index.php/people-faculty?view=employee&amp;id=1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http://safranlab.weebly.com/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faculty from across disciplines</a:t>
            </a:r>
          </a:p>
          <a:p>
            <a:r>
              <a:rPr lang="en-US" dirty="0" smtClean="0"/>
              <a:t>Enter keywords to find a specific researcher</a:t>
            </a:r>
          </a:p>
          <a:p>
            <a:r>
              <a:rPr lang="en-US" dirty="0" smtClean="0">
                <a:hlinkClick r:id="rId2"/>
              </a:rPr>
              <a:t>https://vivo.colorado.edu/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department colloquia</a:t>
            </a:r>
          </a:p>
          <a:p>
            <a:r>
              <a:rPr lang="en-US" dirty="0" smtClean="0"/>
              <a:t>Attend undergraduate/faculty socials</a:t>
            </a:r>
          </a:p>
          <a:p>
            <a:r>
              <a:rPr lang="en-US" dirty="0" smtClean="0"/>
              <a:t>Ask advisor </a:t>
            </a:r>
          </a:p>
          <a:p>
            <a:r>
              <a:rPr lang="en-US" dirty="0" smtClean="0"/>
              <a:t>Ask fellow students and your peers!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3445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Contacting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5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792</Words>
  <Application>Microsoft Office PowerPoint</Application>
  <PresentationFormat>On-screen Show (4:3)</PresentationFormat>
  <Paragraphs>154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Research at CU</vt:lpstr>
      <vt:lpstr>We’ll Explore:</vt:lpstr>
      <vt:lpstr>Finding Faculty </vt:lpstr>
      <vt:lpstr>Steps To Finding a Lab</vt:lpstr>
      <vt:lpstr>Finding Faculty</vt:lpstr>
      <vt:lpstr>Finding Faculty </vt:lpstr>
      <vt:lpstr>Finding Faculty</vt:lpstr>
      <vt:lpstr>Finding Faculty</vt:lpstr>
      <vt:lpstr>  Contacting Faculty</vt:lpstr>
      <vt:lpstr>Contacting Faculty Member</vt:lpstr>
      <vt:lpstr>Contacting Faculty</vt:lpstr>
      <vt:lpstr>Contacting Faculty</vt:lpstr>
      <vt:lpstr>Contacting Faculty</vt:lpstr>
      <vt:lpstr>Contacting Faculty</vt:lpstr>
      <vt:lpstr>Grants</vt:lpstr>
      <vt:lpstr>Grants</vt:lpstr>
      <vt:lpstr>Grants</vt:lpstr>
      <vt:lpstr>Grant</vt:lpstr>
      <vt:lpstr>Grants</vt:lpstr>
      <vt:lpstr>Grants</vt:lpstr>
      <vt:lpstr>Grants</vt:lpstr>
      <vt:lpstr>Grants</vt:lpstr>
      <vt:lpstr>Grants</vt:lpstr>
      <vt:lpstr>Grants</vt:lpstr>
      <vt:lpstr>Grants</vt:lpstr>
      <vt:lpstr>Importance of Research</vt:lpstr>
      <vt:lpstr>Importance of Research</vt:lpstr>
      <vt:lpstr>Importance of Research</vt:lpstr>
      <vt:lpstr>Importance of Research</vt:lpstr>
      <vt:lpstr>Importance of Research</vt:lpstr>
    </vt:vector>
  </TitlesOfParts>
  <Company>university of colorado-boulder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abdullahi hussein</dc:creator>
  <cp:lastModifiedBy>Lupo, Max (Exchange)</cp:lastModifiedBy>
  <cp:revision>21</cp:revision>
  <dcterms:created xsi:type="dcterms:W3CDTF">2015-02-06T02:12:22Z</dcterms:created>
  <dcterms:modified xsi:type="dcterms:W3CDTF">2015-02-18T21:55:24Z</dcterms:modified>
</cp:coreProperties>
</file>